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60" r:id="rId5"/>
    <p:sldId id="261" r:id="rId6"/>
    <p:sldId id="262" r:id="rId7"/>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E42A7CC4-D326-46CB-92F0-0C83DE9A13BB}" type="datetimeFigureOut">
              <a:rPr lang="fa-IR" smtClean="0"/>
              <a:t>04/16/1441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EECE460-838D-4071-8536-FF4945E084A0}" type="slidenum">
              <a:rPr lang="fa-IR" smtClean="0"/>
              <a:t>‹#›</a:t>
            </a:fld>
            <a:endParaRPr lang="fa-IR"/>
          </a:p>
        </p:txBody>
      </p:sp>
    </p:spTree>
    <p:extLst>
      <p:ext uri="{BB962C8B-B14F-4D97-AF65-F5344CB8AC3E}">
        <p14:creationId xmlns:p14="http://schemas.microsoft.com/office/powerpoint/2010/main" val="8431898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E42A7CC4-D326-46CB-92F0-0C83DE9A13BB}" type="datetimeFigureOut">
              <a:rPr lang="fa-IR" smtClean="0"/>
              <a:t>04/16/1441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EECE460-838D-4071-8536-FF4945E084A0}" type="slidenum">
              <a:rPr lang="fa-IR" smtClean="0"/>
              <a:t>‹#›</a:t>
            </a:fld>
            <a:endParaRPr lang="fa-IR"/>
          </a:p>
        </p:txBody>
      </p:sp>
    </p:spTree>
    <p:extLst>
      <p:ext uri="{BB962C8B-B14F-4D97-AF65-F5344CB8AC3E}">
        <p14:creationId xmlns:p14="http://schemas.microsoft.com/office/powerpoint/2010/main" val="806943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E42A7CC4-D326-46CB-92F0-0C83DE9A13BB}" type="datetimeFigureOut">
              <a:rPr lang="fa-IR" smtClean="0"/>
              <a:t>04/16/1441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EECE460-838D-4071-8536-FF4945E084A0}" type="slidenum">
              <a:rPr lang="fa-IR" smtClean="0"/>
              <a:t>‹#›</a:t>
            </a:fld>
            <a:endParaRPr lang="fa-IR"/>
          </a:p>
        </p:txBody>
      </p:sp>
    </p:spTree>
    <p:extLst>
      <p:ext uri="{BB962C8B-B14F-4D97-AF65-F5344CB8AC3E}">
        <p14:creationId xmlns:p14="http://schemas.microsoft.com/office/powerpoint/2010/main" val="320069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E42A7CC4-D326-46CB-92F0-0C83DE9A13BB}" type="datetimeFigureOut">
              <a:rPr lang="fa-IR" smtClean="0"/>
              <a:t>04/16/1441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EECE460-838D-4071-8536-FF4945E084A0}" type="slidenum">
              <a:rPr lang="fa-IR" smtClean="0"/>
              <a:t>‹#›</a:t>
            </a:fld>
            <a:endParaRPr lang="fa-IR"/>
          </a:p>
        </p:txBody>
      </p:sp>
    </p:spTree>
    <p:extLst>
      <p:ext uri="{BB962C8B-B14F-4D97-AF65-F5344CB8AC3E}">
        <p14:creationId xmlns:p14="http://schemas.microsoft.com/office/powerpoint/2010/main" val="1348507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2A7CC4-D326-46CB-92F0-0C83DE9A13BB}" type="datetimeFigureOut">
              <a:rPr lang="fa-IR" smtClean="0"/>
              <a:t>04/16/1441</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9EECE460-838D-4071-8536-FF4945E084A0}" type="slidenum">
              <a:rPr lang="fa-IR" smtClean="0"/>
              <a:t>‹#›</a:t>
            </a:fld>
            <a:endParaRPr lang="fa-IR"/>
          </a:p>
        </p:txBody>
      </p:sp>
    </p:spTree>
    <p:extLst>
      <p:ext uri="{BB962C8B-B14F-4D97-AF65-F5344CB8AC3E}">
        <p14:creationId xmlns:p14="http://schemas.microsoft.com/office/powerpoint/2010/main" val="38891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E42A7CC4-D326-46CB-92F0-0C83DE9A13BB}" type="datetimeFigureOut">
              <a:rPr lang="fa-IR" smtClean="0"/>
              <a:t>04/16/1441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EECE460-838D-4071-8536-FF4945E084A0}" type="slidenum">
              <a:rPr lang="fa-IR" smtClean="0"/>
              <a:t>‹#›</a:t>
            </a:fld>
            <a:endParaRPr lang="fa-IR"/>
          </a:p>
        </p:txBody>
      </p:sp>
    </p:spTree>
    <p:extLst>
      <p:ext uri="{BB962C8B-B14F-4D97-AF65-F5344CB8AC3E}">
        <p14:creationId xmlns:p14="http://schemas.microsoft.com/office/powerpoint/2010/main" val="37274839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E42A7CC4-D326-46CB-92F0-0C83DE9A13BB}" type="datetimeFigureOut">
              <a:rPr lang="fa-IR" smtClean="0"/>
              <a:t>04/16/1441</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9EECE460-838D-4071-8536-FF4945E084A0}" type="slidenum">
              <a:rPr lang="fa-IR" smtClean="0"/>
              <a:t>‹#›</a:t>
            </a:fld>
            <a:endParaRPr lang="fa-IR"/>
          </a:p>
        </p:txBody>
      </p:sp>
    </p:spTree>
    <p:extLst>
      <p:ext uri="{BB962C8B-B14F-4D97-AF65-F5344CB8AC3E}">
        <p14:creationId xmlns:p14="http://schemas.microsoft.com/office/powerpoint/2010/main" val="2156857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E42A7CC4-D326-46CB-92F0-0C83DE9A13BB}" type="datetimeFigureOut">
              <a:rPr lang="fa-IR" smtClean="0"/>
              <a:t>04/16/1441</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9EECE460-838D-4071-8536-FF4945E084A0}" type="slidenum">
              <a:rPr lang="fa-IR" smtClean="0"/>
              <a:t>‹#›</a:t>
            </a:fld>
            <a:endParaRPr lang="fa-IR"/>
          </a:p>
        </p:txBody>
      </p:sp>
    </p:spTree>
    <p:extLst>
      <p:ext uri="{BB962C8B-B14F-4D97-AF65-F5344CB8AC3E}">
        <p14:creationId xmlns:p14="http://schemas.microsoft.com/office/powerpoint/2010/main" val="716075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2A7CC4-D326-46CB-92F0-0C83DE9A13BB}" type="datetimeFigureOut">
              <a:rPr lang="fa-IR" smtClean="0"/>
              <a:t>04/16/1441</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9EECE460-838D-4071-8536-FF4945E084A0}" type="slidenum">
              <a:rPr lang="fa-IR" smtClean="0"/>
              <a:t>‹#›</a:t>
            </a:fld>
            <a:endParaRPr lang="fa-IR"/>
          </a:p>
        </p:txBody>
      </p:sp>
    </p:spTree>
    <p:extLst>
      <p:ext uri="{BB962C8B-B14F-4D97-AF65-F5344CB8AC3E}">
        <p14:creationId xmlns:p14="http://schemas.microsoft.com/office/powerpoint/2010/main" val="745750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2A7CC4-D326-46CB-92F0-0C83DE9A13BB}" type="datetimeFigureOut">
              <a:rPr lang="fa-IR" smtClean="0"/>
              <a:t>04/16/1441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EECE460-838D-4071-8536-FF4945E084A0}" type="slidenum">
              <a:rPr lang="fa-IR" smtClean="0"/>
              <a:t>‹#›</a:t>
            </a:fld>
            <a:endParaRPr lang="fa-IR"/>
          </a:p>
        </p:txBody>
      </p:sp>
    </p:spTree>
    <p:extLst>
      <p:ext uri="{BB962C8B-B14F-4D97-AF65-F5344CB8AC3E}">
        <p14:creationId xmlns:p14="http://schemas.microsoft.com/office/powerpoint/2010/main" val="36313596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2A7CC4-D326-46CB-92F0-0C83DE9A13BB}" type="datetimeFigureOut">
              <a:rPr lang="fa-IR" smtClean="0"/>
              <a:t>04/16/1441</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9EECE460-838D-4071-8536-FF4945E084A0}" type="slidenum">
              <a:rPr lang="fa-IR" smtClean="0"/>
              <a:t>‹#›</a:t>
            </a:fld>
            <a:endParaRPr lang="fa-IR"/>
          </a:p>
        </p:txBody>
      </p:sp>
    </p:spTree>
    <p:extLst>
      <p:ext uri="{BB962C8B-B14F-4D97-AF65-F5344CB8AC3E}">
        <p14:creationId xmlns:p14="http://schemas.microsoft.com/office/powerpoint/2010/main" val="3449393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42A7CC4-D326-46CB-92F0-0C83DE9A13BB}" type="datetimeFigureOut">
              <a:rPr lang="fa-IR" smtClean="0"/>
              <a:t>04/16/1441</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EECE460-838D-4071-8536-FF4945E084A0}" type="slidenum">
              <a:rPr lang="fa-IR" smtClean="0"/>
              <a:t>‹#›</a:t>
            </a:fld>
            <a:endParaRPr lang="fa-IR"/>
          </a:p>
        </p:txBody>
      </p:sp>
    </p:spTree>
    <p:extLst>
      <p:ext uri="{BB962C8B-B14F-4D97-AF65-F5344CB8AC3E}">
        <p14:creationId xmlns:p14="http://schemas.microsoft.com/office/powerpoint/2010/main" val="3924425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8674" y="891361"/>
            <a:ext cx="9580727" cy="2554545"/>
          </a:xfrm>
          <a:prstGeom prst="rect">
            <a:avLst/>
          </a:prstGeom>
        </p:spPr>
        <p:txBody>
          <a:bodyPr wrap="square">
            <a:spAutoFit/>
          </a:bodyPr>
          <a:lstStyle/>
          <a:p>
            <a:pPr algn="just">
              <a:lnSpc>
                <a:spcPct val="150000"/>
              </a:lnSpc>
            </a:pPr>
            <a:r>
              <a:rPr lang="fa-IR" sz="2000" b="1" dirty="0" smtClean="0">
                <a:effectLst/>
                <a:latin typeface="Times New Roman" panose="02020603050405020304" pitchFamily="18" charset="0"/>
                <a:ea typeface="Garamond" panose="02020404030301010803" pitchFamily="18" charset="0"/>
                <a:cs typeface="B Nazanin" panose="00000400000000000000" pitchFamily="2" charset="-78"/>
              </a:rPr>
              <a:t>آیا تصمیمات مالی با احساسات هدایت می شود؟</a:t>
            </a:r>
            <a:endParaRPr lang="en-US" sz="2000" dirty="0" smtClean="0">
              <a:effectLst/>
              <a:latin typeface="Times New Roman" panose="02020603050405020304" pitchFamily="18" charset="0"/>
              <a:ea typeface="Times New Roman" panose="02020603050405020304" pitchFamily="18" charset="0"/>
            </a:endParaRPr>
          </a:p>
          <a:p>
            <a:pPr algn="just">
              <a:lnSpc>
                <a:spcPct val="150000"/>
              </a:lnSpc>
            </a:pPr>
            <a:r>
              <a:rPr lang="fa-IR" sz="2000" b="1" dirty="0" smtClean="0">
                <a:effectLst/>
                <a:latin typeface="Times New Roman" panose="02020603050405020304" pitchFamily="18" charset="0"/>
                <a:ea typeface="Garamond" panose="02020404030301010803" pitchFamily="18" charset="0"/>
                <a:cs typeface="B Nazanin" panose="00000400000000000000" pitchFamily="2" charset="-78"/>
              </a:rPr>
              <a:t>چکیده</a:t>
            </a:r>
            <a:endParaRPr lang="en-US" sz="2000" dirty="0" smtClean="0">
              <a:effectLst/>
              <a:latin typeface="Times New Roman" panose="02020603050405020304" pitchFamily="18" charset="0"/>
              <a:ea typeface="Times New Roman" panose="02020603050405020304" pitchFamily="18" charset="0"/>
            </a:endParaRPr>
          </a:p>
          <a:p>
            <a:pPr algn="just"/>
            <a:r>
              <a:rPr lang="fa-IR" sz="2000" dirty="0" smtClean="0">
                <a:solidFill>
                  <a:srgbClr val="000000"/>
                </a:solidFill>
                <a:effectLst/>
                <a:latin typeface="Arial Unicode MS" panose="020B0604020202020204" pitchFamily="34" charset="-128"/>
                <a:ea typeface="Garamond" panose="02020404030301010803" pitchFamily="18" charset="0"/>
                <a:cs typeface="B Nazanin" panose="00000400000000000000" pitchFamily="2" charset="-78"/>
              </a:rPr>
              <a:t>اگر چه نقش غیر عقلانی در انتخاب های تجاری به طور گسترده ای در مقالات مورد بحث قرار گرفته است، احساسات فردی تصادفی نادیده گرفته می شود. عوامل توضیحی عاطفی و گزینه های تجاری را در نمونه ای از عوامل غیر حرفه ای که موقعیت های مالی مجازی را برای بازرگانان مدیریت می کنند را مورد بررسی قرار می دهیم. با استفاده از مجموعه ای نظرسنجی های روزانه در طی یک دوره پنج هفته ای و همچنین بررسی های مقدماتی موجود، اندازه گیری های مربوط به تأثیرات هسته و عواطف اصلی و آنهایی که مربوط به انتخاب های مالی هستند را ایجاد کرده است. </a:t>
            </a:r>
            <a:endParaRPr lang="fa-IR" sz="2000" dirty="0"/>
          </a:p>
        </p:txBody>
      </p:sp>
    </p:spTree>
    <p:extLst>
      <p:ext uri="{BB962C8B-B14F-4D97-AF65-F5344CB8AC3E}">
        <p14:creationId xmlns:p14="http://schemas.microsoft.com/office/powerpoint/2010/main" val="2895997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0627" y="716972"/>
            <a:ext cx="10208525" cy="3539430"/>
          </a:xfrm>
          <a:prstGeom prst="rect">
            <a:avLst/>
          </a:prstGeom>
        </p:spPr>
        <p:txBody>
          <a:bodyPr wrap="square">
            <a:spAutoFit/>
          </a:bodyPr>
          <a:lstStyle/>
          <a:p>
            <a:pPr algn="just"/>
            <a:r>
              <a:rPr lang="fa-IR" sz="2800" dirty="0" smtClean="0">
                <a:solidFill>
                  <a:srgbClr val="000000"/>
                </a:solidFill>
                <a:effectLst/>
                <a:latin typeface="Arial Unicode MS" panose="020B0604020202020204" pitchFamily="34" charset="-128"/>
                <a:ea typeface="Arial Unicode MS" panose="020B0604020202020204" pitchFamily="34" charset="-128"/>
                <a:cs typeface="B Nazanin" panose="00000400000000000000" pitchFamily="2" charset="-78"/>
              </a:rPr>
              <a:t>نقش نگرش ها، احساسات و به طور کلی تعصبات رفتاری در تصمیم گیری سرمایه گذاران را در نظر گرفتند. شیوه ای که چشم انداز های مربوط به اولویت های عوامل تأثیر گذار را ارایه می دهد. فرایند تصمیم گیری شامل یک مرحله ویرایش، هنگامی که این چشم اندازهای کدگذاری شده و دسته بندی می شوند و مسایل پیچیده به زیر مسایل ساده تر شکسته می شوند و یک مرحله ارزیابی زماین که این چشم اندازها با بالاترین ارزش انتخاب می شوند، است. زیرا ویرایش می تواند منجر به نمایش های مختلف شود، تصمیم گری می تواند بر این اساس تغییر کند. قالب بندی بر اساس حسابرداری ذهنی است زیرا شیوه ای است که در آن یک مسأله به صورت ذاتی تفسیر می شود.</a:t>
            </a:r>
            <a:endParaRPr lang="fa-IR" sz="2800" dirty="0">
              <a:cs typeface="B Nazanin" panose="00000400000000000000" pitchFamily="2" charset="-78"/>
            </a:endParaRPr>
          </a:p>
        </p:txBody>
      </p:sp>
    </p:spTree>
    <p:extLst>
      <p:ext uri="{BB962C8B-B14F-4D97-AF65-F5344CB8AC3E}">
        <p14:creationId xmlns:p14="http://schemas.microsoft.com/office/powerpoint/2010/main" val="31594382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37982" y="1590429"/>
            <a:ext cx="8679976" cy="2169825"/>
          </a:xfrm>
          <a:prstGeom prst="rect">
            <a:avLst/>
          </a:prstGeom>
        </p:spPr>
        <p:txBody>
          <a:bodyPr wrap="square">
            <a:spAutoFit/>
          </a:bodyPr>
          <a:lstStyle/>
          <a:p>
            <a:pPr algn="just">
              <a:lnSpc>
                <a:spcPct val="150000"/>
              </a:lnSpc>
            </a:pPr>
            <a:r>
              <a:rPr lang="fa-IR" b="1" dirty="0" smtClean="0">
                <a:effectLst/>
                <a:latin typeface="Times New Roman" panose="02020603050405020304" pitchFamily="18" charset="0"/>
                <a:ea typeface="Times New Roman" panose="02020603050405020304" pitchFamily="18" charset="0"/>
                <a:cs typeface="B Nazanin" panose="00000400000000000000" pitchFamily="2" charset="-78"/>
              </a:rPr>
              <a:t>در این مقاله، نتایجی از یک رویکرد تجربی طراحی شده برای توضیح تعاملات بین زندگی عاطفی و انتخاب های مالی را ارایه می دهیم. به ویژه، هدف ما این است که آزمایش کنیم که آیا تصمیم به خرید یا فروش دارایی های مالی تحت تأثیر وضعیت احساسی افراد قرار می گیرد، برای انجام این کار چارچوب هایی وجود دارد که عوامل اصلی توضیح احساسات را توصیف می کند. به ویژه، آنها به طور نادرست خلق و خوی خود را به دیدگاه های مثبت اقتصادی به جای احساسات مثبت نسبت می دهند.</a:t>
            </a:r>
            <a:endParaRPr lang="en-US" sz="1100" b="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432911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09935" y="870131"/>
            <a:ext cx="10140286" cy="4662815"/>
          </a:xfrm>
          <a:prstGeom prst="rect">
            <a:avLst/>
          </a:prstGeom>
        </p:spPr>
        <p:txBody>
          <a:bodyPr wrap="square">
            <a:spAutoFit/>
          </a:bodyPr>
          <a:lstStyle/>
          <a:p>
            <a:pPr algn="just">
              <a:lnSpc>
                <a:spcPct val="150000"/>
              </a:lnSpc>
            </a:pPr>
            <a:r>
              <a:rPr lang="fa-IR" dirty="0" smtClean="0">
                <a:effectLst/>
                <a:latin typeface="Times New Roman" panose="02020603050405020304" pitchFamily="18" charset="0"/>
                <a:ea typeface="Times New Roman" panose="02020603050405020304" pitchFamily="18" charset="0"/>
                <a:cs typeface="B Nazanin" panose="00000400000000000000" pitchFamily="2" charset="-78"/>
              </a:rPr>
              <a:t>دانشمندان روانشناس بر این باورند که تصمیم گیری از طریق احساسات هدایت می شود نه عقلانیت (</a:t>
            </a:r>
            <a:r>
              <a:rPr lang="en-US" dirty="0" smtClean="0">
                <a:effectLst/>
                <a:latin typeface="Times New Roman" panose="02020603050405020304" pitchFamily="18" charset="0"/>
                <a:ea typeface="Times New Roman" panose="02020603050405020304" pitchFamily="18" charset="0"/>
                <a:cs typeface="B Nazanin" panose="00000400000000000000" pitchFamily="2" charset="-78"/>
              </a:rPr>
              <a:t>Lerner et al, 2015</a:t>
            </a:r>
            <a:r>
              <a:rPr lang="fa-IR" dirty="0" smtClean="0">
                <a:effectLst/>
                <a:latin typeface="Times New Roman" panose="02020603050405020304" pitchFamily="18" charset="0"/>
                <a:ea typeface="Times New Roman" panose="02020603050405020304" pitchFamily="18" charset="0"/>
                <a:cs typeface="B Nazanin" panose="00000400000000000000" pitchFamily="2" charset="-78"/>
              </a:rPr>
              <a:t>). بدنه مقالات تجربی، رابطه بین بازده بازار سهام و پراکسی های مربوط به احساسات (به عنوان مثال، آب و هوا، آلودگی هوا و رویدادهای ورزشی) را برای رسیدن به نتایج ترکیبی را مورد بررسی قرار می دهد. </a:t>
            </a:r>
            <a:r>
              <a:rPr lang="en-US" dirty="0" smtClean="0">
                <a:effectLst/>
                <a:latin typeface="Times New Roman" panose="02020603050405020304" pitchFamily="18" charset="0"/>
                <a:ea typeface="Times New Roman" panose="02020603050405020304" pitchFamily="18" charset="0"/>
                <a:cs typeface="B Nazanin" panose="00000400000000000000" pitchFamily="2" charset="-78"/>
              </a:rPr>
              <a:t>Saunders</a:t>
            </a:r>
            <a:r>
              <a:rPr lang="fa-IR" dirty="0" smtClean="0">
                <a:effectLst/>
                <a:latin typeface="Times New Roman" panose="02020603050405020304" pitchFamily="18" charset="0"/>
                <a:ea typeface="Times New Roman" panose="02020603050405020304" pitchFamily="18" charset="0"/>
                <a:cs typeface="B Nazanin" panose="00000400000000000000" pitchFamily="2" charset="-78"/>
              </a:rPr>
              <a:t> (1993) و </a:t>
            </a:r>
            <a:r>
              <a:rPr lang="en-US" dirty="0" err="1" smtClean="0">
                <a:effectLst/>
                <a:latin typeface="Times New Roman" panose="02020603050405020304" pitchFamily="18" charset="0"/>
                <a:ea typeface="Times New Roman" panose="02020603050405020304" pitchFamily="18" charset="0"/>
                <a:cs typeface="B Nazanin" panose="00000400000000000000" pitchFamily="2" charset="-78"/>
              </a:rPr>
              <a:t>Hirshleifer</a:t>
            </a:r>
            <a:r>
              <a:rPr lang="fa-IR" dirty="0" smtClean="0">
                <a:effectLst/>
                <a:latin typeface="Times New Roman" panose="02020603050405020304" pitchFamily="18" charset="0"/>
                <a:ea typeface="Times New Roman" panose="02020603050405020304" pitchFamily="18" charset="0"/>
                <a:cs typeface="B Nazanin" panose="00000400000000000000" pitchFamily="2" charset="-78"/>
              </a:rPr>
              <a:t> و </a:t>
            </a:r>
            <a:r>
              <a:rPr lang="en-US" dirty="0" smtClean="0">
                <a:effectLst/>
                <a:latin typeface="Times New Roman" panose="02020603050405020304" pitchFamily="18" charset="0"/>
                <a:ea typeface="Times New Roman" panose="02020603050405020304" pitchFamily="18" charset="0"/>
                <a:cs typeface="B Nazanin" panose="00000400000000000000" pitchFamily="2" charset="-78"/>
              </a:rPr>
              <a:t>Shumway</a:t>
            </a:r>
            <a:r>
              <a:rPr lang="fa-IR" dirty="0" smtClean="0">
                <a:effectLst/>
                <a:latin typeface="Times New Roman" panose="02020603050405020304" pitchFamily="18" charset="0"/>
                <a:ea typeface="Times New Roman" panose="02020603050405020304" pitchFamily="18" charset="0"/>
                <a:cs typeface="B Nazanin" panose="00000400000000000000" pitchFamily="2" charset="-78"/>
              </a:rPr>
              <a:t> (2003) دریافتند که یک خالت مثبت در ارتباط با آب و هوای خوب منجر به بازده مثبت در سهام می شود. </a:t>
            </a:r>
            <a:r>
              <a:rPr lang="en-US" dirty="0" err="1" smtClean="0">
                <a:effectLst/>
                <a:latin typeface="Times New Roman" panose="02020603050405020304" pitchFamily="18" charset="0"/>
                <a:ea typeface="Times New Roman" panose="02020603050405020304" pitchFamily="18" charset="0"/>
                <a:cs typeface="B Nazanin" panose="00000400000000000000" pitchFamily="2" charset="-78"/>
              </a:rPr>
              <a:t>Kaustia</a:t>
            </a:r>
            <a:r>
              <a:rPr lang="fa-IR" dirty="0" smtClean="0">
                <a:effectLst/>
                <a:latin typeface="Times New Roman" panose="02020603050405020304" pitchFamily="18" charset="0"/>
                <a:ea typeface="Times New Roman" panose="02020603050405020304" pitchFamily="18" charset="0"/>
                <a:cs typeface="B Nazanin" panose="00000400000000000000" pitchFamily="2" charset="-78"/>
              </a:rPr>
              <a:t> و </a:t>
            </a:r>
            <a:r>
              <a:rPr lang="en-US" dirty="0" err="1" smtClean="0">
                <a:effectLst/>
                <a:latin typeface="Times New Roman" panose="02020603050405020304" pitchFamily="18" charset="0"/>
                <a:ea typeface="Times New Roman" panose="02020603050405020304" pitchFamily="18" charset="0"/>
                <a:cs typeface="B Nazanin" panose="00000400000000000000" pitchFamily="2" charset="-78"/>
              </a:rPr>
              <a:t>Rantapuska</a:t>
            </a:r>
            <a:r>
              <a:rPr lang="fa-IR" dirty="0" smtClean="0">
                <a:effectLst/>
                <a:latin typeface="Times New Roman" panose="02020603050405020304" pitchFamily="18" charset="0"/>
                <a:ea typeface="Times New Roman" panose="02020603050405020304" pitchFamily="18" charset="0"/>
                <a:cs typeface="B Nazanin" panose="00000400000000000000" pitchFamily="2" charset="-78"/>
              </a:rPr>
              <a:t> (2016) دریافتند که مقدار کمی از بازدهای تجاری روزانه ممکن است با متغیرهای خلق و خوی مرتبط با آب و هوا توضیح داده شود (</a:t>
            </a:r>
            <a:r>
              <a:rPr lang="en-US" dirty="0" err="1" smtClean="0">
                <a:effectLst/>
                <a:latin typeface="Times New Roman" panose="02020603050405020304" pitchFamily="18" charset="0"/>
                <a:ea typeface="Times New Roman" panose="02020603050405020304" pitchFamily="18" charset="0"/>
                <a:cs typeface="B Nazanin" panose="00000400000000000000" pitchFamily="2" charset="-78"/>
              </a:rPr>
              <a:t>Kamstra</a:t>
            </a:r>
            <a:r>
              <a:rPr lang="en-US" dirty="0" smtClean="0">
                <a:effectLst/>
                <a:latin typeface="Times New Roman" panose="02020603050405020304" pitchFamily="18" charset="0"/>
                <a:ea typeface="Times New Roman" panose="02020603050405020304" pitchFamily="18" charset="0"/>
                <a:cs typeface="B Nazanin" panose="00000400000000000000" pitchFamily="2" charset="-78"/>
              </a:rPr>
              <a:t>, Kramer and Levi, 2003</a:t>
            </a:r>
            <a:r>
              <a:rPr lang="fa-IR" dirty="0" smtClean="0">
                <a:effectLst/>
                <a:latin typeface="Times New Roman" panose="02020603050405020304" pitchFamily="18" charset="0"/>
                <a:ea typeface="Times New Roman" panose="02020603050405020304" pitchFamily="18" charset="0"/>
                <a:cs typeface="B Nazanin" panose="00000400000000000000" pitchFamily="2" charset="-78"/>
              </a:rPr>
              <a:t>). طوفان های ژئو مغناطیسی، مارحل کامل ماه همراه با حالت افسردگی، بازده پایین تر در بازارهای مالی را توضیح می دهد (</a:t>
            </a:r>
            <a:r>
              <a:rPr lang="en-US" dirty="0" err="1" smtClean="0">
                <a:effectLst/>
                <a:latin typeface="Times New Roman" panose="02020603050405020304" pitchFamily="18" charset="0"/>
                <a:ea typeface="Times New Roman" panose="02020603050405020304" pitchFamily="18" charset="0"/>
                <a:cs typeface="B Nazanin" panose="00000400000000000000" pitchFamily="2" charset="-78"/>
              </a:rPr>
              <a:t>Krivelyova</a:t>
            </a:r>
            <a:r>
              <a:rPr lang="en-US" dirty="0" smtClean="0">
                <a:effectLst/>
                <a:latin typeface="Times New Roman" panose="02020603050405020304" pitchFamily="18" charset="0"/>
                <a:ea typeface="Times New Roman" panose="02020603050405020304" pitchFamily="18" charset="0"/>
                <a:cs typeface="B Nazanin" panose="00000400000000000000" pitchFamily="2" charset="-78"/>
              </a:rPr>
              <a:t> and </a:t>
            </a:r>
            <a:r>
              <a:rPr lang="en-US" dirty="0" err="1" smtClean="0">
                <a:effectLst/>
                <a:latin typeface="Times New Roman" panose="02020603050405020304" pitchFamily="18" charset="0"/>
                <a:ea typeface="Times New Roman" panose="02020603050405020304" pitchFamily="18" charset="0"/>
                <a:cs typeface="B Nazanin" panose="00000400000000000000" pitchFamily="2" charset="-78"/>
              </a:rPr>
              <a:t>Robotti</a:t>
            </a:r>
            <a:r>
              <a:rPr lang="en-US" dirty="0" smtClean="0">
                <a:effectLst/>
                <a:latin typeface="Times New Roman" panose="02020603050405020304" pitchFamily="18" charset="0"/>
                <a:ea typeface="Times New Roman" panose="02020603050405020304" pitchFamily="18" charset="0"/>
                <a:cs typeface="B Nazanin" panose="00000400000000000000" pitchFamily="2" charset="-78"/>
              </a:rPr>
              <a:t>, 2003, Yuan Zheng and Zhu, 2006</a:t>
            </a:r>
            <a:r>
              <a:rPr lang="fa-IR" dirty="0" smtClean="0">
                <a:effectLst/>
                <a:latin typeface="Times New Roman" panose="02020603050405020304" pitchFamily="18" charset="0"/>
                <a:ea typeface="Times New Roman" panose="02020603050405020304" pitchFamily="18" charset="0"/>
                <a:cs typeface="B Nazanin" panose="00000400000000000000" pitchFamily="2" charset="-78"/>
              </a:rPr>
              <a:t>). </a:t>
            </a:r>
            <a:r>
              <a:rPr lang="en-US" dirty="0" err="1" smtClean="0">
                <a:effectLst/>
                <a:latin typeface="Times New Roman" panose="02020603050405020304" pitchFamily="18" charset="0"/>
                <a:ea typeface="Times New Roman" panose="02020603050405020304" pitchFamily="18" charset="0"/>
                <a:cs typeface="B Nazanin" panose="00000400000000000000" pitchFamily="2" charset="-78"/>
              </a:rPr>
              <a:t>Lepori</a:t>
            </a:r>
            <a:r>
              <a:rPr lang="fa-IR" dirty="0" smtClean="0">
                <a:effectLst/>
                <a:latin typeface="Times New Roman" panose="02020603050405020304" pitchFamily="18" charset="0"/>
                <a:ea typeface="Times New Roman" panose="02020603050405020304" pitchFamily="18" charset="0"/>
                <a:cs typeface="B Nazanin" panose="00000400000000000000" pitchFamily="2" charset="-78"/>
              </a:rPr>
              <a:t> (2016) نشان می دهد که آلودگی هوا موجب تغییرات خلق و خوی در عملیات تجار در محدوده بازار می شود که بر انتخاب های مالی تأثیر می گذارد. </a:t>
            </a:r>
            <a:r>
              <a:rPr lang="en-US" dirty="0" err="1" smtClean="0">
                <a:effectLst/>
                <a:latin typeface="Times New Roman" panose="02020603050405020304" pitchFamily="18" charset="0"/>
                <a:ea typeface="Times New Roman" panose="02020603050405020304" pitchFamily="18" charset="0"/>
                <a:cs typeface="B Nazanin" panose="00000400000000000000" pitchFamily="2" charset="-78"/>
              </a:rPr>
              <a:t>Edmans</a:t>
            </a:r>
            <a:r>
              <a:rPr lang="fa-IR" dirty="0" smtClean="0">
                <a:effectLst/>
                <a:latin typeface="Times New Roman" panose="02020603050405020304" pitchFamily="18" charset="0"/>
                <a:ea typeface="Times New Roman" panose="02020603050405020304" pitchFamily="18" charset="0"/>
                <a:cs typeface="B Nazanin" panose="00000400000000000000" pitchFamily="2" charset="-78"/>
              </a:rPr>
              <a:t> و همکاران (2007) دریافتند که بازده سهام هنگامی که تیم های فوتبال داخلی کشور از مسابقات مهم حذف می شوند، افت می کند.  </a:t>
            </a:r>
            <a:r>
              <a:rPr lang="en-US" dirty="0" err="1" smtClean="0">
                <a:effectLst/>
                <a:latin typeface="Times New Roman" panose="02020603050405020304" pitchFamily="18" charset="0"/>
                <a:ea typeface="Times New Roman" panose="02020603050405020304" pitchFamily="18" charset="0"/>
                <a:cs typeface="B Nazanin" panose="00000400000000000000" pitchFamily="2" charset="-78"/>
              </a:rPr>
              <a:t>Lepori</a:t>
            </a:r>
            <a:r>
              <a:rPr lang="en-US" dirty="0" smtClean="0">
                <a:effectLst/>
                <a:latin typeface="Times New Roman" panose="02020603050405020304" pitchFamily="18" charset="0"/>
                <a:ea typeface="Times New Roman" panose="02020603050405020304" pitchFamily="18" charset="0"/>
                <a:cs typeface="B Nazanin" panose="00000400000000000000" pitchFamily="2" charset="-78"/>
              </a:rPr>
              <a:t> </a:t>
            </a:r>
            <a:r>
              <a:rPr lang="fa-IR" dirty="0" smtClean="0">
                <a:effectLst/>
                <a:latin typeface="Times New Roman" panose="02020603050405020304" pitchFamily="18" charset="0"/>
                <a:ea typeface="Times New Roman" panose="02020603050405020304" pitchFamily="18" charset="0"/>
                <a:cs typeface="B Nazanin" panose="00000400000000000000" pitchFamily="2" charset="-78"/>
              </a:rPr>
              <a:t> (2015) نشان می دهد یک حالت احساسی مثبت ناشی از تماشای یک فیلم کمدی منجر به کاهش تقاضا برای دارایی های مالی خطرناک می شود. انتقاد از این مقاله تجربی این است که رابطه بین بازده مالی بازار و احساسات از طریق پروکسی ها (به عنوان مثال، آب و هوا، یا رویدادهای ورزشی) مورد بررسی قرار می گیرد.</a:t>
            </a:r>
            <a:endParaRPr lang="en-US" sz="1100" dirty="0" smtClean="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288592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33851" y="1189082"/>
            <a:ext cx="8129516" cy="3046988"/>
          </a:xfrm>
          <a:prstGeom prst="rect">
            <a:avLst/>
          </a:prstGeom>
        </p:spPr>
        <p:txBody>
          <a:bodyPr wrap="square">
            <a:spAutoFit/>
          </a:bodyPr>
          <a:lstStyle/>
          <a:p>
            <a:r>
              <a:rPr lang="fa-IR" sz="3200" dirty="0" smtClean="0">
                <a:solidFill>
                  <a:srgbClr val="FF0000"/>
                </a:solidFill>
                <a:effectLst/>
                <a:latin typeface="Times New Roman" panose="02020603050405020304" pitchFamily="18" charset="0"/>
                <a:ea typeface="Arial Unicode MS" panose="020B0604020202020204" pitchFamily="34" charset="-128"/>
                <a:cs typeface="B Nazanin" panose="00000400000000000000" pitchFamily="2" charset="-78"/>
              </a:rPr>
              <a:t>به طور خلاصه، احساسات تصادفی به طور قابل توجهی بر انتخاب های مالی تأثیر می گذارد، با یک وضعیت برای خرید در هنگام پیوند با تجارب مثبت، و برعکس برای فروش هنگامی که با رویدادهای منفی همراه است، تأثیر می گذارد. اگر هر دو احساس تصادفی تجربه شود، رویدادهای مثبت غالب می شود و عامل ها با رفتار خوش بینانه تر هدایت می شوند. </a:t>
            </a:r>
            <a:endParaRPr lang="fa-IR" sz="3200" dirty="0">
              <a:solidFill>
                <a:srgbClr val="FF0000"/>
              </a:solidFill>
            </a:endParaRPr>
          </a:p>
        </p:txBody>
      </p:sp>
    </p:spTree>
    <p:extLst>
      <p:ext uri="{BB962C8B-B14F-4D97-AF65-F5344CB8AC3E}">
        <p14:creationId xmlns:p14="http://schemas.microsoft.com/office/powerpoint/2010/main" val="2488390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59809" y="117693"/>
            <a:ext cx="10304060" cy="6740307"/>
          </a:xfrm>
          <a:prstGeom prst="rect">
            <a:avLst/>
          </a:prstGeom>
        </p:spPr>
        <p:txBody>
          <a:bodyPr wrap="square">
            <a:spAutoFit/>
          </a:bodyPr>
          <a:lstStyle/>
          <a:p>
            <a:pPr algn="just">
              <a:lnSpc>
                <a:spcPct val="150000"/>
              </a:lnSpc>
            </a:pPr>
            <a:r>
              <a:rPr lang="fa-IR" b="1" dirty="0" smtClean="0">
                <a:effectLst/>
                <a:latin typeface="Times New Roman" panose="02020603050405020304" pitchFamily="18" charset="0"/>
                <a:ea typeface="Garamond" panose="02020404030301010803" pitchFamily="18" charset="0"/>
                <a:cs typeface="B Nazanin" panose="00000400000000000000" pitchFamily="2" charset="-78"/>
              </a:rPr>
              <a:t>نتیجه گیری</a:t>
            </a:r>
            <a:endParaRPr lang="en-US" dirty="0" smtClean="0">
              <a:effectLst/>
              <a:latin typeface="Garamond" panose="02020404030301010803" pitchFamily="18" charset="0"/>
              <a:ea typeface="Garamond" panose="02020404030301010803" pitchFamily="18" charset="0"/>
              <a:cs typeface="Garamond" panose="02020404030301010803" pitchFamily="18" charset="0"/>
            </a:endParaRPr>
          </a:p>
          <a:p>
            <a:pPr algn="just">
              <a:lnSpc>
                <a:spcPct val="150000"/>
              </a:lnSpc>
            </a:pPr>
            <a:r>
              <a:rPr lang="fa-IR" dirty="0" smtClean="0">
                <a:effectLst/>
                <a:latin typeface="Times New Roman" panose="02020603050405020304" pitchFamily="18" charset="0"/>
                <a:ea typeface="Garamond" panose="02020404030301010803" pitchFamily="18" charset="0"/>
                <a:cs typeface="B Nazanin" panose="00000400000000000000" pitchFamily="2" charset="-78"/>
              </a:rPr>
              <a:t>عدم و جود اطلاعات اقتصادی مالی در مورد دارایی ها برای خرید و فروش باید منجر به اثرات کاملاً متقارن از احساسات منفب و مثبت شود. در واقع، هنگامی که به طور جداگانه تست می شود، احساسات تصادفی مثبت و منفی به نظر می رسد که به صورت متقارن تحت تأثیر تصمیمات مالی قرار می گیرد. تحقیقات ما نشان می دهد که هنگامی که احساس مثبت در همان زمان به عنوان یک احساس منفی تجربه شود، احساس مثبت به ایجاد انتظارات خوش بینانه مثبت غالب است و بنابراین یک تصمیم مالی برای خرید می شود.</a:t>
            </a:r>
            <a:endParaRPr lang="en-US" dirty="0" smtClean="0">
              <a:effectLst/>
              <a:latin typeface="Garamond" panose="02020404030301010803" pitchFamily="18" charset="0"/>
              <a:ea typeface="Garamond" panose="02020404030301010803" pitchFamily="18" charset="0"/>
              <a:cs typeface="Garamond" panose="02020404030301010803" pitchFamily="18" charset="0"/>
            </a:endParaRPr>
          </a:p>
          <a:p>
            <a:pPr algn="just">
              <a:lnSpc>
                <a:spcPct val="150000"/>
              </a:lnSpc>
            </a:pPr>
            <a:r>
              <a:rPr lang="fa-IR" dirty="0" smtClean="0">
                <a:effectLst/>
                <a:latin typeface="Times New Roman" panose="02020603050405020304" pitchFamily="18" charset="0"/>
                <a:ea typeface="Garamond" panose="02020404030301010803" pitchFamily="18" charset="0"/>
                <a:cs typeface="B Nazanin" panose="00000400000000000000" pitchFamily="2" charset="-78"/>
              </a:rPr>
              <a:t>پیامدهای نتایج ما هم مدیریتی و هم مالی است.</a:t>
            </a:r>
            <a:endParaRPr lang="en-US" dirty="0" smtClean="0">
              <a:effectLst/>
              <a:latin typeface="Garamond" panose="02020404030301010803" pitchFamily="18" charset="0"/>
              <a:ea typeface="Garamond" panose="02020404030301010803" pitchFamily="18" charset="0"/>
              <a:cs typeface="Garamond" panose="02020404030301010803" pitchFamily="18" charset="0"/>
            </a:endParaRPr>
          </a:p>
          <a:p>
            <a:pPr algn="just">
              <a:lnSpc>
                <a:spcPct val="150000"/>
              </a:lnSpc>
            </a:pPr>
            <a:r>
              <a:rPr lang="fa-IR" dirty="0" smtClean="0">
                <a:effectLst/>
                <a:latin typeface="Times New Roman" panose="02020603050405020304" pitchFamily="18" charset="0"/>
                <a:ea typeface="Garamond" panose="02020404030301010803" pitchFamily="18" charset="0"/>
                <a:cs typeface="B Nazanin" panose="00000400000000000000" pitchFamily="2" charset="-78"/>
              </a:rPr>
              <a:t>پژوهش های قبلی به مدیریت منابع انسانی می پردازد. از آنجا که یافته های ما نشان می دهد که تصمیمات به دیدگاه های خوش بینانه و بدبینانه بستگی دارد توسط عوامل غیر منطقی و مهم تر از همه توسط احساسات تصادفی توجیه می شود که می تواندبه سختی قابل پیش بینی باشد. به عبارت دیگر، حتی آزمون های رفتاری برای انتخاب منابع انسانی نمی توانند عقلانی بودن را تضمین کند، چرا که احساسات تصادفی به تصمیمات عامل ها تأثیر گذار است. این مشکل می تواند مدیریت شود، اگر عوامل غیر منطقی را با افزایش آگاهی نسبت به انتخاب های مالی که باید در سطح تیم به اشتراک بگذارید کاهش تیم ها باید از نظر جنسیتی متعادل باشند. نتایج ما نشان می دهد که زنان باید کمتر تحت تأثیر عوامل احساسی مرتبط با نتایج مالی و مورد انتظار قرار داشته باشند.  </a:t>
            </a:r>
            <a:r>
              <a:rPr lang="en-US" dirty="0" smtClean="0">
                <a:effectLst/>
                <a:latin typeface="Times New Roman" panose="02020603050405020304" pitchFamily="18" charset="0"/>
                <a:ea typeface="Garamond" panose="02020404030301010803" pitchFamily="18" charset="0"/>
                <a:cs typeface="B Nazanin" panose="00000400000000000000" pitchFamily="2" charset="-78"/>
              </a:rPr>
              <a:t>Barber </a:t>
            </a:r>
            <a:r>
              <a:rPr lang="fa-IR" dirty="0" smtClean="0">
                <a:effectLst/>
                <a:latin typeface="Times New Roman" panose="02020603050405020304" pitchFamily="18" charset="0"/>
                <a:ea typeface="Garamond" panose="02020404030301010803" pitchFamily="18" charset="0"/>
                <a:cs typeface="B Nazanin" panose="00000400000000000000" pitchFamily="2" charset="-78"/>
              </a:rPr>
              <a:t> و </a:t>
            </a:r>
            <a:r>
              <a:rPr lang="en-US" dirty="0" err="1" smtClean="0">
                <a:effectLst/>
                <a:latin typeface="Times New Roman" panose="02020603050405020304" pitchFamily="18" charset="0"/>
                <a:ea typeface="Garamond" panose="02020404030301010803" pitchFamily="18" charset="0"/>
                <a:cs typeface="B Nazanin" panose="00000400000000000000" pitchFamily="2" charset="-78"/>
              </a:rPr>
              <a:t>Odean</a:t>
            </a:r>
            <a:r>
              <a:rPr lang="en-US" dirty="0" smtClean="0">
                <a:effectLst/>
                <a:latin typeface="Times New Roman" panose="02020603050405020304" pitchFamily="18" charset="0"/>
                <a:ea typeface="Garamond" panose="02020404030301010803" pitchFamily="18" charset="0"/>
                <a:cs typeface="B Nazanin" panose="00000400000000000000" pitchFamily="2" charset="-78"/>
              </a:rPr>
              <a:t> </a:t>
            </a:r>
            <a:r>
              <a:rPr lang="fa-IR" dirty="0" smtClean="0">
                <a:effectLst/>
                <a:latin typeface="Times New Roman" panose="02020603050405020304" pitchFamily="18" charset="0"/>
                <a:ea typeface="Garamond" panose="02020404030301010803" pitchFamily="18" charset="0"/>
                <a:cs typeface="B Nazanin" panose="00000400000000000000" pitchFamily="2" charset="-78"/>
              </a:rPr>
              <a:t> (2001) نشان دادند که زنان در در دوره های نا امیدی یا نا آرامی در بازارهای مالی کمتر متحد می شوند، تعادل جنسیتی در اتاق های تجاری را تقویت می کنیم. واقعیت این است که که تنوع جنسیتی یک ارزش افزوده از لحاظ کیفیت فرایند تصمیم گیری است که تاکنون به اثبات رسیده است و منجر به مداخله برخی از قانون گذاران به ترکیب هیئت مدیره می شود. نتایج ما نشان می دهد </a:t>
            </a:r>
            <a:r>
              <a:rPr lang="fa-IR" dirty="0" smtClean="0">
                <a:solidFill>
                  <a:srgbClr val="FF0000"/>
                </a:solidFill>
                <a:effectLst/>
                <a:latin typeface="Times New Roman" panose="02020603050405020304" pitchFamily="18" charset="0"/>
                <a:ea typeface="Garamond" panose="02020404030301010803" pitchFamily="18" charset="0"/>
                <a:cs typeface="B Nazanin" panose="00000400000000000000" pitchFamily="2" charset="-78"/>
              </a:rPr>
              <a:t>که ایجاد تیم های جنسیتی متعادل می تواند اتاق های تجاری را نیز قادر سازد تا تأثیر متغیرهای احساسی را کاهش دهد و بنابراین انتخاب های مالی بهبود می یابد </a:t>
            </a:r>
            <a:r>
              <a:rPr lang="fa-IR" dirty="0" smtClean="0">
                <a:effectLst/>
                <a:latin typeface="Times New Roman" panose="02020603050405020304" pitchFamily="18" charset="0"/>
                <a:ea typeface="Garamond" panose="02020404030301010803" pitchFamily="18" charset="0"/>
                <a:cs typeface="B Nazanin" panose="00000400000000000000" pitchFamily="2" charset="-78"/>
              </a:rPr>
              <a:t>. </a:t>
            </a:r>
            <a:endParaRPr lang="en-US" dirty="0">
              <a:effectLst/>
              <a:latin typeface="Garamond" panose="02020404030301010803" pitchFamily="18" charset="0"/>
              <a:ea typeface="Garamond" panose="02020404030301010803" pitchFamily="18" charset="0"/>
              <a:cs typeface="Garamond" panose="02020404030301010803" pitchFamily="18" charset="0"/>
            </a:endParaRPr>
          </a:p>
        </p:txBody>
      </p:sp>
    </p:spTree>
    <p:extLst>
      <p:ext uri="{BB962C8B-B14F-4D97-AF65-F5344CB8AC3E}">
        <p14:creationId xmlns:p14="http://schemas.microsoft.com/office/powerpoint/2010/main" val="21658322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TotalTime>
  <Words>1093</Words>
  <Application>Microsoft Office PowerPoint</Application>
  <PresentationFormat>Widescreen</PresentationFormat>
  <Paragraphs>11</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 Unicode MS</vt:lpstr>
      <vt:lpstr>Arial</vt:lpstr>
      <vt:lpstr>B Nazanin</vt:lpstr>
      <vt:lpstr>Calibri</vt:lpstr>
      <vt:lpstr>Calibri Light</vt:lpstr>
      <vt:lpstr>Garamond</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tick</dc:creator>
  <cp:lastModifiedBy>tick</cp:lastModifiedBy>
  <cp:revision>2</cp:revision>
  <dcterms:created xsi:type="dcterms:W3CDTF">2019-12-13T15:54:41Z</dcterms:created>
  <dcterms:modified xsi:type="dcterms:W3CDTF">2019-12-13T16:09:10Z</dcterms:modified>
</cp:coreProperties>
</file>